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  <p:sldMasterId id="2147483675" r:id="rId8"/>
  </p:sldMasterIdLst>
  <p:notesMasterIdLst>
    <p:notesMasterId r:id="rId23"/>
  </p:notesMasterIdLst>
  <p:handoutMasterIdLst>
    <p:handoutMasterId r:id="rId24"/>
  </p:handoutMasterIdLst>
  <p:sldIdLst>
    <p:sldId id="343" r:id="rId9"/>
    <p:sldId id="286" r:id="rId10"/>
    <p:sldId id="306" r:id="rId11"/>
    <p:sldId id="264" r:id="rId12"/>
    <p:sldId id="344" r:id="rId13"/>
    <p:sldId id="332" r:id="rId14"/>
    <p:sldId id="340" r:id="rId15"/>
    <p:sldId id="308" r:id="rId16"/>
    <p:sldId id="341" r:id="rId17"/>
    <p:sldId id="335" r:id="rId18"/>
    <p:sldId id="337" r:id="rId19"/>
    <p:sldId id="333" r:id="rId20"/>
    <p:sldId id="338" r:id="rId21"/>
    <p:sldId id="346" r:id="rId2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23"/>
    <a:srgbClr val="0033CC"/>
    <a:srgbClr val="FF99FF"/>
    <a:srgbClr val="002F6C"/>
    <a:srgbClr val="000099"/>
    <a:srgbClr val="5A5A5A"/>
    <a:srgbClr val="8C8985"/>
    <a:srgbClr val="6B829C"/>
    <a:srgbClr val="004990"/>
    <a:srgbClr val="9DB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88957" autoAdjust="0"/>
  </p:normalViewPr>
  <p:slideViewPr>
    <p:cSldViewPr snapToGrid="0">
      <p:cViewPr varScale="1">
        <p:scale>
          <a:sx n="74" d="100"/>
          <a:sy n="74" d="100"/>
        </p:scale>
        <p:origin x="749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42"/>
    </p:cViewPr>
  </p:sorterViewPr>
  <p:notesViewPr>
    <p:cSldViewPr snapToGrid="0">
      <p:cViewPr varScale="1">
        <p:scale>
          <a:sx n="58" d="100"/>
          <a:sy n="58" d="100"/>
        </p:scale>
        <p:origin x="1805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7071"/>
          </a:xfrm>
          <a:prstGeom prst="rect">
            <a:avLst/>
          </a:prstGeom>
        </p:spPr>
        <p:txBody>
          <a:bodyPr vert="horz" lIns="93305" tIns="46653" rIns="93305" bIns="466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4" cy="467071"/>
          </a:xfrm>
          <a:prstGeom prst="rect">
            <a:avLst/>
          </a:prstGeom>
        </p:spPr>
        <p:txBody>
          <a:bodyPr vert="horz" lIns="93305" tIns="46653" rIns="93305" bIns="46653" rtlCol="0"/>
          <a:lstStyle>
            <a:lvl1pPr algn="r">
              <a:defRPr sz="1200"/>
            </a:lvl1pPr>
          </a:lstStyle>
          <a:p>
            <a:fld id="{47F3F227-2F38-498F-AC8A-BA027BF615BC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4" cy="467070"/>
          </a:xfrm>
          <a:prstGeom prst="rect">
            <a:avLst/>
          </a:prstGeom>
        </p:spPr>
        <p:txBody>
          <a:bodyPr vert="horz" lIns="93305" tIns="46653" rIns="93305" bIns="466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1"/>
            <a:ext cx="3043344" cy="467070"/>
          </a:xfrm>
          <a:prstGeom prst="rect">
            <a:avLst/>
          </a:prstGeom>
        </p:spPr>
        <p:txBody>
          <a:bodyPr vert="horz" lIns="93305" tIns="46653" rIns="93305" bIns="46653" rtlCol="0" anchor="b"/>
          <a:lstStyle>
            <a:lvl1pPr algn="r">
              <a:defRPr sz="1200"/>
            </a:lvl1pPr>
          </a:lstStyle>
          <a:p>
            <a:fld id="{5797B3F7-BC95-4E39-8561-5458FF62D7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16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7071"/>
          </a:xfrm>
          <a:prstGeom prst="rect">
            <a:avLst/>
          </a:prstGeom>
        </p:spPr>
        <p:txBody>
          <a:bodyPr vert="horz" lIns="93305" tIns="46653" rIns="93305" bIns="466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4" cy="467071"/>
          </a:xfrm>
          <a:prstGeom prst="rect">
            <a:avLst/>
          </a:prstGeom>
        </p:spPr>
        <p:txBody>
          <a:bodyPr vert="horz" lIns="93305" tIns="46653" rIns="93305" bIns="46653" rtlCol="0"/>
          <a:lstStyle>
            <a:lvl1pPr algn="r">
              <a:defRPr sz="1200"/>
            </a:lvl1pPr>
          </a:lstStyle>
          <a:p>
            <a:fld id="{CA8E71EE-3282-4907-8613-76A8DD35B7D0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5" tIns="46653" rIns="93305" bIns="466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4"/>
            <a:ext cx="5618480" cy="3665458"/>
          </a:xfrm>
          <a:prstGeom prst="rect">
            <a:avLst/>
          </a:prstGeom>
        </p:spPr>
        <p:txBody>
          <a:bodyPr vert="horz" lIns="93305" tIns="46653" rIns="93305" bIns="4665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4" cy="467070"/>
          </a:xfrm>
          <a:prstGeom prst="rect">
            <a:avLst/>
          </a:prstGeom>
        </p:spPr>
        <p:txBody>
          <a:bodyPr vert="horz" lIns="93305" tIns="46653" rIns="93305" bIns="466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1"/>
            <a:ext cx="3043344" cy="467070"/>
          </a:xfrm>
          <a:prstGeom prst="rect">
            <a:avLst/>
          </a:prstGeom>
        </p:spPr>
        <p:txBody>
          <a:bodyPr vert="horz" lIns="93305" tIns="46653" rIns="93305" bIns="46653" rtlCol="0" anchor="b"/>
          <a:lstStyle>
            <a:lvl1pPr algn="r">
              <a:defRPr sz="1200"/>
            </a:lvl1pPr>
          </a:lstStyle>
          <a:p>
            <a:fld id="{CB01910D-EF90-409C-AAF4-F1E8493F92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0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Emphasize that this presentation provides a only brief background to the tool and its development process. More details are found elsewhere in the documents that accompany the tool dissemination ( User Guide and Reference Guide).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1910D-EF90-409C-AAF4-F1E8493F92C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20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1910D-EF90-409C-AAF4-F1E8493F92C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0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Mention that the 20 ‘experienced’ sites in Uganda and the 10 pilot sites in both Uganda and Cameroon were selected using specific criteria agreed upon with key stakeholders.</a:t>
            </a:r>
          </a:p>
          <a:p>
            <a:endParaRPr lang="en-US" sz="1000" dirty="0"/>
          </a:p>
          <a:p>
            <a:r>
              <a:rPr lang="en-US" sz="1000" dirty="0"/>
              <a:t>Target audience:</a:t>
            </a:r>
          </a:p>
          <a:p>
            <a:pPr>
              <a:buSzPct val="75000"/>
            </a:pPr>
            <a:r>
              <a:rPr lang="en-US" sz="1000" dirty="0"/>
              <a:t>Site-level ART clinic managers, Facility in-charges</a:t>
            </a:r>
          </a:p>
          <a:p>
            <a:pPr>
              <a:buSzPct val="75000"/>
            </a:pPr>
            <a:r>
              <a:rPr lang="en-US" sz="1000" dirty="0"/>
              <a:t>Above-site HIV program managers e.g.,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1000" dirty="0"/>
              <a:t>National AIDS control program managers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1000" dirty="0"/>
              <a:t>District/County/Province/Region HIV program managers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1000" dirty="0"/>
              <a:t>Donors (USG/Global Fund/Foundations, etc.)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1000" dirty="0"/>
              <a:t>Implementing Partners/Principal Recipients/Civil Society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sz="1000" dirty="0"/>
              <a:t>Others planning resources for ART service delivery</a:t>
            </a: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1910D-EF90-409C-AAF4-F1E8493F92C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1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Emphasize that data for tool development was collected in several ways and triangulated in order to obtain a better understanding.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Client-service provider contact times are the main input used to drive algorithms in the tool. Benchmarks for these times were obtained from Uganda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1910D-EF90-409C-AAF4-F1E8493F92C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9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Emphasize that data for tool development was collected in several ways and triangulated in order to obtain a better understanding.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Client-service provider contact times are the main input used to drive algorithms in the tool. Benchmarks for these times were obtained from Uganda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1910D-EF90-409C-AAF4-F1E8493F92C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94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Mention that client sub-population groups include: adults, adolescents, children and pregnant and breastfeeding women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Emphasize that for facilities just starting out, types of DSD should be those they plan to offer at facility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Mention that data entry can be iterative until optimization of HRH/DSD models is achieved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1910D-EF90-409C-AAF4-F1E8493F92C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69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1910D-EF90-409C-AAF4-F1E8493F92C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86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Emphasize that tool has a site-level and above-site functionality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1910D-EF90-409C-AAF4-F1E8493F92C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53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1910D-EF90-409C-AAF4-F1E8493F92C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28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1910D-EF90-409C-AAF4-F1E8493F92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9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021466"/>
            <a:ext cx="12192000" cy="283653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157431"/>
            <a:ext cx="7772400" cy="1375729"/>
          </a:xfrm>
        </p:spPr>
        <p:txBody>
          <a:bodyPr anchor="b">
            <a:normAutofit/>
          </a:bodyPr>
          <a:lstStyle>
            <a:lvl1pPr algn="l">
              <a:defRPr sz="4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5681472"/>
            <a:ext cx="7772400" cy="1070888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130555" y="4389120"/>
            <a:ext cx="0" cy="20846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8" t="13920"/>
          <a:stretch/>
        </p:blipFill>
        <p:spPr>
          <a:xfrm>
            <a:off x="2706130" y="141906"/>
            <a:ext cx="2195054" cy="83156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9387840" y="4157432"/>
            <a:ext cx="2572512" cy="2594928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none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Presenters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221201"/>
            <a:ext cx="1839468" cy="6649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810"/>
            <a:ext cx="12192000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" y="74876"/>
            <a:ext cx="2496063" cy="97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8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75360"/>
            <a:ext cx="12192000" cy="5882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40480" y="1402080"/>
            <a:ext cx="7970520" cy="506673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5760" y="2804160"/>
            <a:ext cx="3093720" cy="3666543"/>
          </a:xfrm>
        </p:spPr>
        <p:txBody>
          <a:bodyPr lIns="91440" rIns="91440">
            <a:normAutofit/>
          </a:bodyPr>
          <a:lstStyle>
            <a:lvl1pPr marL="0" indent="0" algn="r">
              <a:lnSpc>
                <a:spcPct val="108000"/>
              </a:lnSpc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This is a description of the adjacent photo.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E9E10D-F066-4288-9494-770C95867D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0"/>
          <a:stretch/>
        </p:blipFill>
        <p:spPr>
          <a:xfrm>
            <a:off x="182880" y="141906"/>
            <a:ext cx="4718304" cy="831560"/>
          </a:xfrm>
          <a:prstGeom prst="rect">
            <a:avLst/>
          </a:prstGeom>
        </p:spPr>
      </p:pic>
      <p:sp>
        <p:nvSpPr>
          <p:cNvPr id="15" name="Title 7"/>
          <p:cNvSpPr>
            <a:spLocks noGrp="1"/>
          </p:cNvSpPr>
          <p:nvPr>
            <p:ph type="title" hasCustomPrompt="1"/>
          </p:nvPr>
        </p:nvSpPr>
        <p:spPr>
          <a:xfrm>
            <a:off x="365760" y="1402081"/>
            <a:ext cx="3093720" cy="1243584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Short Photo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221201"/>
            <a:ext cx="1839468" cy="6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5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1"/>
              </a:buClr>
              <a:defRPr>
                <a:solidFill>
                  <a:srgbClr val="232323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232323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232323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232323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23232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62000" y="1263603"/>
            <a:ext cx="0" cy="914400"/>
          </a:xfrm>
          <a:prstGeom prst="line">
            <a:avLst/>
          </a:prstGeom>
          <a:ln w="19050">
            <a:solidFill>
              <a:srgbClr val="00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221201"/>
            <a:ext cx="1839468" cy="6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04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>
            <a:lvl1pPr>
              <a:buClr>
                <a:schemeClr val="tx1"/>
              </a:buClr>
              <a:defRPr>
                <a:solidFill>
                  <a:srgbClr val="232323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232323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232323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232323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23232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E10D-F066-4288-9494-770C95867DF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80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975360"/>
            <a:ext cx="12192000" cy="588264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1024128" y="1402080"/>
            <a:ext cx="4389120" cy="3737956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“Insert a pithy quote here.”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4128" y="5375564"/>
            <a:ext cx="4389120" cy="1095140"/>
          </a:xfrm>
        </p:spPr>
        <p:txBody>
          <a:bodyPr lIns="91440" rIns="91440">
            <a:normAutofit/>
          </a:bodyPr>
          <a:lstStyle>
            <a:lvl1pPr marL="0" indent="0" algn="r">
              <a:lnSpc>
                <a:spcPct val="108000"/>
              </a:lnSpc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–Source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E9E10D-F066-4288-9494-770C95867D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15000" y="1402080"/>
            <a:ext cx="5678424" cy="5068624"/>
          </a:xfrm>
          <a:solidFill>
            <a:schemeClr val="bg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221201"/>
            <a:ext cx="1839468" cy="6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01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975360"/>
            <a:ext cx="12192000" cy="5882640"/>
          </a:xfrm>
          <a:prstGeom prst="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1024128" y="1402080"/>
            <a:ext cx="4389120" cy="3737956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“Insert a pithy quote here.”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4128" y="5375564"/>
            <a:ext cx="4389120" cy="1095140"/>
          </a:xfrm>
        </p:spPr>
        <p:txBody>
          <a:bodyPr lIns="91440" rIns="91440">
            <a:normAutofit/>
          </a:bodyPr>
          <a:lstStyle>
            <a:lvl1pPr marL="0" indent="0" algn="r">
              <a:lnSpc>
                <a:spcPct val="108000"/>
              </a:lnSpc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–Source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E9E10D-F066-4288-9494-770C95867D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15000" y="1402080"/>
            <a:ext cx="5678424" cy="5068624"/>
          </a:xfrm>
          <a:solidFill>
            <a:schemeClr val="bg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221201"/>
            <a:ext cx="1839468" cy="6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69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>
            <a:lvl1pPr>
              <a:defRPr>
                <a:solidFill>
                  <a:srgbClr val="1E428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5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rgbClr val="232323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232323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32323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32323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23232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E10D-F066-4288-9494-770C95867DF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62000" y="126360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221201"/>
            <a:ext cx="1839468" cy="6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1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021466"/>
            <a:ext cx="12192000" cy="283653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1072897"/>
            <a:ext cx="12188952" cy="4078234"/>
          </a:xfrm>
          <a:solidFill>
            <a:schemeClr val="bg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963168" y="5279135"/>
            <a:ext cx="10399776" cy="1473225"/>
          </a:xfrm>
        </p:spPr>
        <p:txBody>
          <a:bodyPr anchor="ctr">
            <a:normAutofit/>
          </a:bodyPr>
          <a:lstStyle>
            <a:lvl1pPr algn="l">
              <a:defRPr sz="44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559579" y="5583733"/>
            <a:ext cx="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4" t="13920"/>
          <a:stretch/>
        </p:blipFill>
        <p:spPr>
          <a:xfrm>
            <a:off x="2681416" y="141906"/>
            <a:ext cx="2219768" cy="831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221201"/>
            <a:ext cx="1839468" cy="664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" y="74876"/>
            <a:ext cx="2496063" cy="97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0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535936"/>
            <a:ext cx="4754880" cy="420908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232323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232323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232323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232323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23232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535936"/>
            <a:ext cx="4754880" cy="420908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232323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232323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232323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232323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23232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E10D-F066-4288-9494-770C95867DF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762000" y="126360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24128" y="1093508"/>
            <a:ext cx="9720072" cy="1296123"/>
          </a:xfr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221201"/>
            <a:ext cx="1839468" cy="6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1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1093509"/>
            <a:ext cx="9720072" cy="1210780"/>
          </a:xfr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450590"/>
            <a:ext cx="4754880" cy="612965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3121152"/>
            <a:ext cx="4754880" cy="3623872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232323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232323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232323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232323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23232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450590"/>
            <a:ext cx="4754880" cy="612965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3121152"/>
            <a:ext cx="4754880" cy="3623872"/>
          </a:xfr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  <a:lvl2pPr>
              <a:defRPr>
                <a:solidFill>
                  <a:srgbClr val="232323"/>
                </a:solidFill>
              </a:defRPr>
            </a:lvl2pPr>
            <a:lvl3pPr>
              <a:defRPr>
                <a:solidFill>
                  <a:srgbClr val="232323"/>
                </a:solidFill>
              </a:defRPr>
            </a:lvl3pPr>
            <a:lvl4pPr>
              <a:defRPr>
                <a:solidFill>
                  <a:srgbClr val="232323"/>
                </a:solidFill>
              </a:defRPr>
            </a:lvl4pPr>
            <a:lvl5pPr>
              <a:defRPr>
                <a:solidFill>
                  <a:srgbClr val="23232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E10D-F066-4288-9494-770C95867DF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762000" y="126360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221201"/>
            <a:ext cx="1839468" cy="6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7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E10D-F066-4288-9494-770C95867DF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762000" y="126360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221201"/>
            <a:ext cx="1839468" cy="6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2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E10D-F066-4288-9494-770C95867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75360"/>
            <a:ext cx="12192000" cy="588264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1402080"/>
            <a:ext cx="4389120" cy="157276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402080"/>
            <a:ext cx="5678424" cy="5068624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3145536"/>
            <a:ext cx="4389120" cy="3325168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E9E10D-F066-4288-9494-770C95867DF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762000" y="1751283"/>
            <a:ext cx="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221201"/>
            <a:ext cx="1839468" cy="6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6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75360"/>
            <a:ext cx="12192000" cy="588264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40480" y="1402080"/>
            <a:ext cx="7970520" cy="506673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5760" y="2804160"/>
            <a:ext cx="3093720" cy="3666543"/>
          </a:xfrm>
        </p:spPr>
        <p:txBody>
          <a:bodyPr lIns="91440" rIns="91440">
            <a:normAutofit/>
          </a:bodyPr>
          <a:lstStyle>
            <a:lvl1pPr marL="0" indent="0" algn="r">
              <a:lnSpc>
                <a:spcPct val="108000"/>
              </a:lnSpc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This is a description of the adjacent photo.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E9E10D-F066-4288-9494-770C95867D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0"/>
          <a:stretch/>
        </p:blipFill>
        <p:spPr>
          <a:xfrm>
            <a:off x="182880" y="141906"/>
            <a:ext cx="4718304" cy="831560"/>
          </a:xfrm>
          <a:prstGeom prst="rect">
            <a:avLst/>
          </a:prstGeom>
        </p:spPr>
      </p:pic>
      <p:sp>
        <p:nvSpPr>
          <p:cNvPr id="15" name="Title 7"/>
          <p:cNvSpPr>
            <a:spLocks noGrp="1"/>
          </p:cNvSpPr>
          <p:nvPr>
            <p:ph type="title" hasCustomPrompt="1"/>
          </p:nvPr>
        </p:nvSpPr>
        <p:spPr>
          <a:xfrm>
            <a:off x="365760" y="1402081"/>
            <a:ext cx="3093720" cy="1243584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Short Photo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221201"/>
            <a:ext cx="1839468" cy="6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1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4" t="13920"/>
          <a:stretch/>
        </p:blipFill>
        <p:spPr>
          <a:xfrm>
            <a:off x="2743200" y="141906"/>
            <a:ext cx="2157984" cy="8315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1093508"/>
            <a:ext cx="9720072" cy="1296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621280"/>
            <a:ext cx="9720073" cy="412374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66E9E10D-F066-4288-9494-770C95867D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" y="74876"/>
            <a:ext cx="2496063" cy="97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5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3" r:id="rId10"/>
    <p:sldLayoutId id="2147483670" r:id="rId11"/>
    <p:sldLayoutId id="2147483671" r:id="rId12"/>
    <p:sldLayoutId id="2147483672" r:id="rId13"/>
    <p:sldLayoutId id="2147483674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232323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SzPct val="100000"/>
        <a:buFont typeface="Wingdings" panose="05000000000000000000" pitchFamily="2" charset="2"/>
        <a:buChar char="§"/>
        <a:defRPr sz="2800" kern="1200">
          <a:solidFill>
            <a:srgbClr val="232323"/>
          </a:solidFill>
          <a:latin typeface="Gill Sans MT" panose="020B0502020104020203" pitchFamily="34" charset="0"/>
          <a:ea typeface="+mn-ea"/>
          <a:cs typeface="+mn-cs"/>
        </a:defRPr>
      </a:lvl1pPr>
      <a:lvl2pPr marL="854075" indent="-3429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§"/>
        <a:defRPr sz="2400" kern="1200">
          <a:solidFill>
            <a:srgbClr val="232323"/>
          </a:solidFill>
          <a:latin typeface="Gill Sans MT" panose="020B0502020104020203" pitchFamily="34" charset="0"/>
          <a:ea typeface="+mn-ea"/>
          <a:cs typeface="+mn-cs"/>
        </a:defRPr>
      </a:lvl2pPr>
      <a:lvl3pPr marL="1146175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rgbClr val="232323"/>
          </a:solidFill>
          <a:latin typeface="Gill Sans MT" panose="020B0502020104020203" pitchFamily="34" charset="0"/>
          <a:ea typeface="+mn-ea"/>
          <a:cs typeface="+mn-cs"/>
        </a:defRPr>
      </a:lvl3pPr>
      <a:lvl4pPr marL="148748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rgbClr val="232323"/>
          </a:solidFill>
          <a:latin typeface="Gill Sans MT" panose="020B0502020104020203" pitchFamily="34" charset="0"/>
          <a:ea typeface="+mn-ea"/>
          <a:cs typeface="+mn-cs"/>
        </a:defRPr>
      </a:lvl4pPr>
      <a:lvl5pPr marL="1719263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rgbClr val="232323"/>
          </a:solidFill>
          <a:latin typeface="Gill Sans MT" panose="020B0502020104020203" pitchFamily="34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4A419-5518-42C3-8089-5DDCCE775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3604C-2049-450E-ACEF-0A00017CA4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E428A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rgbClr val="004582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h2030program.org/tool_hrh-planning-for-hi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443789"/>
            <a:ext cx="10360501" cy="2258264"/>
          </a:xfrm>
        </p:spPr>
        <p:txBody>
          <a:bodyPr>
            <a:normAutofit/>
          </a:bodyPr>
          <a:lstStyle/>
          <a:p>
            <a:r>
              <a:rPr lang="en-US" dirty="0"/>
              <a:t>Optimizing Human Resources in the </a:t>
            </a:r>
            <a:br>
              <a:rPr lang="en-US" dirty="0"/>
            </a:br>
            <a:r>
              <a:rPr lang="en-US" dirty="0"/>
              <a:t>Context of DSD: An interactive tool for HIV clinic and program managers</a:t>
            </a:r>
            <a:endParaRPr lang="en-US" dirty="0">
              <a:solidFill>
                <a:srgbClr val="1E428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984627"/>
            <a:ext cx="8532178" cy="1752600"/>
          </a:xfrm>
        </p:spPr>
        <p:txBody>
          <a:bodyPr>
            <a:noAutofit/>
          </a:bodyPr>
          <a:lstStyle/>
          <a:p>
            <a:r>
              <a:rPr lang="en-US" sz="3000" dirty="0"/>
              <a:t>Dr. Samson </a:t>
            </a:r>
            <a:r>
              <a:rPr lang="en-US" sz="3000" dirty="0" err="1"/>
              <a:t>Kironde</a:t>
            </a:r>
            <a:endParaRPr lang="en-US" sz="3000" dirty="0"/>
          </a:p>
          <a:p>
            <a:r>
              <a:rPr lang="en-US" sz="3000" dirty="0"/>
              <a:t>USAID HRH2030 Program</a:t>
            </a:r>
          </a:p>
          <a:p>
            <a:r>
              <a:rPr lang="en-US" sz="3000" dirty="0"/>
              <a:t>July 23, 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1589" y="-1"/>
            <a:ext cx="12188825" cy="990601"/>
          </a:xfrm>
          <a:prstGeom prst="rect">
            <a:avLst/>
          </a:prstGeom>
          <a:solidFill>
            <a:srgbClr val="1E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rade Gothic LT Std Bold" panose="020B0804050502020204" pitchFamily="34" charset="0"/>
              </a:rPr>
              <a:t>Differentiated Service Delivery 2018: Innovations, Best Practices &amp; Lessons Learned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6019801"/>
            <a:ext cx="2209800" cy="725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92349"/>
            <a:ext cx="3411000" cy="3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66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3A27-FF34-449B-B3AF-4D2C181F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Target audience for the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1B622-39BF-4BCD-A2A3-831A6E4D6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207" y="2389631"/>
            <a:ext cx="9720073" cy="4100484"/>
          </a:xfrm>
        </p:spPr>
        <p:txBody>
          <a:bodyPr/>
          <a:lstStyle/>
          <a:p>
            <a:pPr>
              <a:buSzPct val="75000"/>
            </a:pPr>
            <a:r>
              <a:rPr lang="en-US" dirty="0"/>
              <a:t>Site-level ART clinic managers, facility team leaders</a:t>
            </a:r>
          </a:p>
          <a:p>
            <a:pPr>
              <a:buSzPct val="75000"/>
            </a:pPr>
            <a:r>
              <a:rPr lang="en-US" dirty="0"/>
              <a:t>Above-site HIV program managers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National AIDS control program managers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District/county/province/region HIV program managers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Donors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Implementing partners/principal recipients/civil society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Others planning resources for ART service delivery</a:t>
            </a:r>
          </a:p>
        </p:txBody>
      </p:sp>
    </p:spTree>
    <p:extLst>
      <p:ext uri="{BB962C8B-B14F-4D97-AF65-F5344CB8AC3E}">
        <p14:creationId xmlns:p14="http://schemas.microsoft.com/office/powerpoint/2010/main" val="303613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F9D17-0DCF-4BF9-8F5A-52906D6A5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39" y="2154434"/>
            <a:ext cx="5019709" cy="2950001"/>
          </a:xfrm>
        </p:spPr>
        <p:txBody>
          <a:bodyPr/>
          <a:lstStyle/>
          <a:p>
            <a:r>
              <a:rPr lang="en-US" sz="3200" dirty="0"/>
              <a:t>“This tool is going to help us a lot in task shifting. During the national DSD model training, they said we needed to carry out task shifting but we were not told how to do this....”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3BEAE-323A-4449-89D9-FF7D8F684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62582" y="5375564"/>
            <a:ext cx="3850666" cy="1095140"/>
          </a:xfrm>
        </p:spPr>
        <p:txBody>
          <a:bodyPr>
            <a:normAutofit/>
          </a:bodyPr>
          <a:lstStyle/>
          <a:p>
            <a:r>
              <a:rPr lang="en-US" i="1" dirty="0"/>
              <a:t>Staff at ART Clinic, Uganda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00BA044-FCFE-416F-92AA-329F3B714C3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79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6465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460AF-6FA7-4C46-BBE5-4886998F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1129617"/>
            <a:ext cx="9720072" cy="1296123"/>
          </a:xfrm>
        </p:spPr>
        <p:txBody>
          <a:bodyPr>
            <a:normAutofit/>
          </a:bodyPr>
          <a:lstStyle/>
          <a:p>
            <a:r>
              <a:rPr lang="en-US" dirty="0"/>
              <a:t>Limitations of the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1E2B5-7695-41E4-B476-10B5D02F2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65" y="2227620"/>
            <a:ext cx="9890799" cy="4488199"/>
          </a:xfrm>
        </p:spPr>
        <p:txBody>
          <a:bodyPr>
            <a:normAutofit/>
          </a:bodyPr>
          <a:lstStyle/>
          <a:p>
            <a:r>
              <a:rPr lang="en-US" sz="2400" dirty="0"/>
              <a:t>Tool does not account for the time taken to conduct an HIV test and assumes that all clients entered into the tool have already been tested and are HIV positive</a:t>
            </a:r>
          </a:p>
          <a:p>
            <a:r>
              <a:rPr lang="en-US" sz="2400" dirty="0"/>
              <a:t>FTE estimates are only as good as the quality of data on ART critical task duration by service provider type</a:t>
            </a:r>
          </a:p>
          <a:p>
            <a:r>
              <a:rPr lang="en-US" sz="2400" dirty="0"/>
              <a:t>Tool is not predictive/cannot recommend the most optimum DSD models to use at the facility level </a:t>
            </a:r>
          </a:p>
          <a:p>
            <a:r>
              <a:rPr lang="en-US" sz="2400" dirty="0"/>
              <a:t>HIV services in other countries may be organized differently from those in Uganda on which the tool is based; users have to take this into account</a:t>
            </a:r>
          </a:p>
          <a:p>
            <a:r>
              <a:rPr lang="en-US" sz="2400" dirty="0"/>
              <a:t>No cost component is included for the various options of DSD models that can be implemented at a site</a:t>
            </a:r>
          </a:p>
        </p:txBody>
      </p:sp>
    </p:spTree>
    <p:extLst>
      <p:ext uri="{BB962C8B-B14F-4D97-AF65-F5344CB8AC3E}">
        <p14:creationId xmlns:p14="http://schemas.microsoft.com/office/powerpoint/2010/main" val="363760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7858F-F278-45CE-81B3-69F65564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94" y="1102821"/>
            <a:ext cx="11058251" cy="1572767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4788E8-A0CB-4E7C-B3EA-B13E78DAFC00}"/>
              </a:ext>
            </a:extLst>
          </p:cNvPr>
          <p:cNvSpPr txBox="1">
            <a:spLocks/>
          </p:cNvSpPr>
          <p:nvPr/>
        </p:nvSpPr>
        <p:spPr>
          <a:xfrm>
            <a:off x="967494" y="2389314"/>
            <a:ext cx="10420942" cy="4244241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854075" indent="-3429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6175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48748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719263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5000"/>
            </a:pPr>
            <a:r>
              <a:rPr lang="en-US" dirty="0"/>
              <a:t>PEPFAR</a:t>
            </a:r>
          </a:p>
          <a:p>
            <a:pPr>
              <a:buSzPct val="75000"/>
            </a:pPr>
            <a:r>
              <a:rPr lang="en-US" dirty="0"/>
              <a:t>USAID/Washington and Cameroon and Uganda Missions</a:t>
            </a:r>
          </a:p>
          <a:p>
            <a:pPr>
              <a:buSzPct val="75000"/>
            </a:pPr>
            <a:r>
              <a:rPr lang="en-US" dirty="0"/>
              <a:t>CDC Cameroon</a:t>
            </a:r>
          </a:p>
          <a:p>
            <a:pPr>
              <a:buSzPct val="75000"/>
            </a:pPr>
            <a:r>
              <a:rPr lang="en-US" dirty="0"/>
              <a:t>Ministry of Health, Uganda</a:t>
            </a:r>
          </a:p>
          <a:p>
            <a:pPr>
              <a:buSzPct val="75000"/>
            </a:pPr>
            <a:r>
              <a:rPr lang="en-US" dirty="0"/>
              <a:t>Ministry of Public Health, Cameroon</a:t>
            </a:r>
          </a:p>
          <a:p>
            <a:pPr>
              <a:buSzPct val="75000"/>
            </a:pPr>
            <a:r>
              <a:rPr lang="en-US" dirty="0"/>
              <a:t>DSD Technical Working Group, Uganda</a:t>
            </a:r>
          </a:p>
          <a:p>
            <a:pPr>
              <a:buSzPct val="75000"/>
            </a:pPr>
            <a:r>
              <a:rPr lang="en-US" dirty="0"/>
              <a:t>Facility in-charges and staff at participating sites in Uganda and Cameroon</a:t>
            </a:r>
          </a:p>
          <a:p>
            <a:pPr>
              <a:buSzPct val="75000"/>
            </a:pPr>
            <a:r>
              <a:rPr lang="en-US" dirty="0"/>
              <a:t>ART clients who were interviewed</a:t>
            </a:r>
          </a:p>
          <a:p>
            <a:pPr>
              <a:buSzPct val="75000"/>
            </a:pP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B5AB2E-FDC2-4B73-996D-08AB965DC90D}"/>
              </a:ext>
            </a:extLst>
          </p:cNvPr>
          <p:cNvCxnSpPr/>
          <p:nvPr/>
        </p:nvCxnSpPr>
        <p:spPr>
          <a:xfrm>
            <a:off x="764771" y="1185949"/>
            <a:ext cx="0" cy="148963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654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460AF-6FA7-4C46-BBE5-4886998F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1129617"/>
            <a:ext cx="9720072" cy="1296123"/>
          </a:xfrm>
        </p:spPr>
        <p:txBody>
          <a:bodyPr>
            <a:normAutofit/>
          </a:bodyPr>
          <a:lstStyle/>
          <a:p>
            <a:r>
              <a:rPr lang="en-US" dirty="0"/>
              <a:t>Tool can be accessed 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1E2B5-7695-41E4-B476-10B5D02F2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65" y="2227620"/>
            <a:ext cx="9890799" cy="4488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>
                <a:hlinkClick r:id="rId3"/>
              </a:rPr>
              <a:t>https://www.hrh2030program.org/tool_hrh-planning-for-hiv/</a:t>
            </a:r>
            <a:endParaRPr lang="en-US" sz="4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870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241" y="4850437"/>
            <a:ext cx="8691418" cy="13713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Optimizing Human Resources in the Context of DSD: An interactive tool for HIV clinic and program managers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9143999" y="4386257"/>
            <a:ext cx="3048001" cy="2299672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Dr. Samson </a:t>
            </a:r>
            <a:r>
              <a:rPr lang="en-US" sz="2000" dirty="0" err="1"/>
              <a:t>Kironde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USAID HRH2030 Program</a:t>
            </a:r>
          </a:p>
          <a:p>
            <a:r>
              <a:rPr lang="en-US" sz="2000" dirty="0"/>
              <a:t> 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F3073-5A71-49A2-A967-45FEB311FE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9" t="24603" r="13255" b="31111"/>
          <a:stretch/>
        </p:blipFill>
        <p:spPr>
          <a:xfrm>
            <a:off x="9236" y="1062181"/>
            <a:ext cx="9134763" cy="29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3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478280"/>
            <a:ext cx="10426296" cy="1496567"/>
          </a:xfrm>
        </p:spPr>
        <p:txBody>
          <a:bodyPr/>
          <a:lstStyle/>
          <a:p>
            <a:r>
              <a:rPr lang="en-US" dirty="0"/>
              <a:t>Activity objective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6104" y="2711902"/>
            <a:ext cx="10426296" cy="3826549"/>
          </a:xfrm>
        </p:spPr>
        <p:txBody>
          <a:bodyPr>
            <a:normAutofit/>
          </a:bodyPr>
          <a:lstStyle/>
          <a:p>
            <a:r>
              <a:rPr lang="en-US" dirty="0"/>
              <a:t>Develop a </a:t>
            </a:r>
            <a:r>
              <a:rPr lang="en-US" b="1" dirty="0"/>
              <a:t>simple</a:t>
            </a:r>
            <a:r>
              <a:rPr lang="en-US" dirty="0"/>
              <a:t>, </a:t>
            </a:r>
            <a:r>
              <a:rPr lang="en-US" b="1" dirty="0"/>
              <a:t>standardized</a:t>
            </a:r>
            <a:r>
              <a:rPr lang="en-US" dirty="0"/>
              <a:t>, </a:t>
            </a:r>
            <a:r>
              <a:rPr lang="en-US" b="1" dirty="0"/>
              <a:t>client-centered </a:t>
            </a:r>
            <a:r>
              <a:rPr lang="en-US" dirty="0"/>
              <a:t>tool to assist facility-level and above-site managers to maximize the use of the health workforce to deliver differentiated ART services </a:t>
            </a:r>
          </a:p>
          <a:p>
            <a:pPr marL="457200" indent="-457200">
              <a:spcBef>
                <a:spcPts val="2400"/>
              </a:spcBef>
              <a:buClr>
                <a:schemeClr val="bg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i="1" dirty="0"/>
              <a:t>Tool developed from data collected at 20 ‘experienced’ ART sites in Uganda; pilot testing was done at ten sites each in both Cameroon and Uganda</a:t>
            </a:r>
          </a:p>
          <a:p>
            <a:pPr marL="457200" indent="-457200">
              <a:buClr>
                <a:schemeClr val="bg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i="1" dirty="0"/>
              <a:t>At ‘experienced’ ART sites, data collection was iterative and was done in three phases to incorporate learning</a:t>
            </a:r>
          </a:p>
        </p:txBody>
      </p:sp>
    </p:spTree>
    <p:extLst>
      <p:ext uri="{BB962C8B-B14F-4D97-AF65-F5344CB8AC3E}">
        <p14:creationId xmlns:p14="http://schemas.microsoft.com/office/powerpoint/2010/main" val="247341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128" y="1114951"/>
            <a:ext cx="10228758" cy="1296123"/>
          </a:xfrm>
        </p:spPr>
        <p:txBody>
          <a:bodyPr>
            <a:normAutofit/>
          </a:bodyPr>
          <a:lstStyle/>
          <a:p>
            <a:r>
              <a:rPr lang="en-US" dirty="0"/>
              <a:t>Tool functionality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3566" y="2285698"/>
            <a:ext cx="5841554" cy="4450382"/>
          </a:xfrm>
        </p:spPr>
        <p:txBody>
          <a:bodyPr>
            <a:normAutofit fontScale="92500" lnSpcReduction="10000"/>
          </a:bodyPr>
          <a:lstStyle/>
          <a:p>
            <a:pPr>
              <a:buSzPct val="75000"/>
            </a:pPr>
            <a:r>
              <a:rPr lang="en-US" sz="3000" dirty="0"/>
              <a:t>Identify gaps/excess in current staffing</a:t>
            </a:r>
          </a:p>
          <a:p>
            <a:pPr>
              <a:buSzPct val="75000"/>
            </a:pPr>
            <a:r>
              <a:rPr lang="en-US" sz="3000" dirty="0"/>
              <a:t>Apply task shifting/sharing for critical ART tasks</a:t>
            </a:r>
          </a:p>
          <a:p>
            <a:pPr>
              <a:buSzPct val="75000"/>
            </a:pPr>
            <a:r>
              <a:rPr lang="en-US" sz="3000" dirty="0"/>
              <a:t>Redistribute ART clients to DSD models</a:t>
            </a:r>
          </a:p>
          <a:p>
            <a:pPr>
              <a:buSzPct val="75000"/>
            </a:pPr>
            <a:r>
              <a:rPr lang="en-US" sz="3000" dirty="0"/>
              <a:t>Provide evidence for decision-making (e.g., staffing mix, capacity building needs and human resource requests)</a:t>
            </a:r>
          </a:p>
          <a:p>
            <a:pPr>
              <a:buSzPct val="75000"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80" y="2246183"/>
            <a:ext cx="5060295" cy="415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0513" y="1114951"/>
            <a:ext cx="10228758" cy="1296123"/>
          </a:xfrm>
        </p:spPr>
        <p:txBody>
          <a:bodyPr>
            <a:normAutofit/>
          </a:bodyPr>
          <a:lstStyle/>
          <a:p>
            <a:r>
              <a:rPr lang="en-US" dirty="0"/>
              <a:t>Tool development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3566" y="2285698"/>
            <a:ext cx="10702652" cy="4419902"/>
          </a:xfrm>
        </p:spPr>
        <p:txBody>
          <a:bodyPr>
            <a:noAutofit/>
          </a:bodyPr>
          <a:lstStyle/>
          <a:p>
            <a:pPr>
              <a:buSzPct val="75000"/>
            </a:pPr>
            <a:r>
              <a:rPr lang="en-US" dirty="0"/>
              <a:t>Key informant interviews (168);  ART client interviews (329); focus group discussions (18); individual timesheet completion (130);  ART client flow observations (395); and expert panel consultations (2 in-country meetings).</a:t>
            </a:r>
          </a:p>
          <a:p>
            <a:pPr>
              <a:buSzPct val="75000"/>
            </a:pPr>
            <a:r>
              <a:rPr lang="en-US" dirty="0"/>
              <a:t>1,791 discrete critical tasks along the ART service delivery continuum were observed over ~64,000 minutes of observation time.</a:t>
            </a:r>
          </a:p>
          <a:p>
            <a:pPr>
              <a:buSzPct val="75000"/>
            </a:pPr>
            <a:r>
              <a:rPr lang="en-US" dirty="0"/>
              <a:t>ART client ‘contact times’ with various types of service providers were used to model the benchmarks that drive the tool.</a:t>
            </a:r>
          </a:p>
          <a:p>
            <a:pPr>
              <a:buSzPct val="75000"/>
            </a:pPr>
            <a:r>
              <a:rPr lang="en-US" dirty="0"/>
              <a:t>Lessons learned from pilot exercises and demos were used to improve the prototype version of the tool.</a:t>
            </a:r>
          </a:p>
        </p:txBody>
      </p:sp>
    </p:spTree>
    <p:extLst>
      <p:ext uri="{BB962C8B-B14F-4D97-AF65-F5344CB8AC3E}">
        <p14:creationId xmlns:p14="http://schemas.microsoft.com/office/powerpoint/2010/main" val="309305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A935BC-BCD6-449E-88F1-EDBDC04B1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3424" y="3152450"/>
            <a:ext cx="5133604" cy="3099907"/>
          </a:xfrm>
        </p:spPr>
        <p:txBody>
          <a:bodyPr>
            <a:normAutofit/>
          </a:bodyPr>
          <a:lstStyle/>
          <a:p>
            <a:pPr>
              <a:buSzPct val="75000"/>
            </a:pPr>
            <a:r>
              <a:rPr lang="en-US" sz="2400" dirty="0"/>
              <a:t>Estimated # ART clients (stable/unstable, by sub-population group) to be served over next 12 months</a:t>
            </a:r>
          </a:p>
          <a:p>
            <a:pPr>
              <a:buSzPct val="75000"/>
            </a:pPr>
            <a:r>
              <a:rPr lang="en-US" sz="2400" dirty="0"/>
              <a:t># service providers (skilled and lay) by cadre type</a:t>
            </a:r>
          </a:p>
          <a:p>
            <a:pPr>
              <a:buSzPct val="75000"/>
            </a:pPr>
            <a:r>
              <a:rPr lang="en-US" sz="2400" dirty="0"/>
              <a:t>Types of DSD offered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58E325-21BB-47BD-B2C2-98EE24427FDC}"/>
              </a:ext>
            </a:extLst>
          </p:cNvPr>
          <p:cNvSpPr/>
          <p:nvPr/>
        </p:nvSpPr>
        <p:spPr>
          <a:xfrm>
            <a:off x="1019903" y="2452193"/>
            <a:ext cx="3700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User-provided inputs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E41CD0-1709-465E-8AEA-CE795D1B9B68}"/>
              </a:ext>
            </a:extLst>
          </p:cNvPr>
          <p:cNvSpPr/>
          <p:nvPr/>
        </p:nvSpPr>
        <p:spPr>
          <a:xfrm>
            <a:off x="8105915" y="2451270"/>
            <a:ext cx="2295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Tool outputs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4D91B21D-2BC9-4D52-81EF-020EF75AE1C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92155" y="4534362"/>
            <a:ext cx="2983183" cy="336082"/>
          </a:xfrm>
          <a:prstGeom prst="triangle">
            <a:avLst>
              <a:gd name="adj" fmla="val 50000"/>
            </a:avLst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96323F-037A-40F5-9702-14CD8E3F0EF8}"/>
              </a:ext>
            </a:extLst>
          </p:cNvPr>
          <p:cNvSpPr/>
          <p:nvPr/>
        </p:nvSpPr>
        <p:spPr>
          <a:xfrm>
            <a:off x="6516548" y="3061355"/>
            <a:ext cx="5474620" cy="3191002"/>
          </a:xfrm>
          <a:prstGeom prst="rect">
            <a:avLst/>
          </a:prstGeom>
          <a:ln>
            <a:solidFill>
              <a:srgbClr val="23232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Human resource needs/gaps for DSD models implemented</a:t>
            </a:r>
          </a:p>
          <a:p>
            <a:pPr marL="285750" indent="-285750">
              <a:buSzPct val="75000"/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Task shifting/sharing options to decrease gaps/optimize personnel</a:t>
            </a:r>
          </a:p>
          <a:p>
            <a:pPr marL="285750" indent="-285750">
              <a:buSzPct val="75000"/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Visualization of DSD model/service provider arrays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0C5DA97-69EF-47F0-B762-E14BCBB5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903" y="1097280"/>
            <a:ext cx="9720072" cy="1353990"/>
          </a:xfrm>
        </p:spPr>
        <p:txBody>
          <a:bodyPr>
            <a:normAutofit/>
          </a:bodyPr>
          <a:lstStyle/>
          <a:p>
            <a:r>
              <a:rPr lang="en-US" dirty="0"/>
              <a:t>How does the tool work?</a:t>
            </a:r>
          </a:p>
        </p:txBody>
      </p:sp>
    </p:spTree>
    <p:extLst>
      <p:ext uri="{BB962C8B-B14F-4D97-AF65-F5344CB8AC3E}">
        <p14:creationId xmlns:p14="http://schemas.microsoft.com/office/powerpoint/2010/main" val="278943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1DEC-DF94-4731-AA08-B56D28CC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42" y="1036820"/>
            <a:ext cx="9720072" cy="1296123"/>
          </a:xfrm>
        </p:spPr>
        <p:txBody>
          <a:bodyPr>
            <a:normAutofit/>
          </a:bodyPr>
          <a:lstStyle/>
          <a:p>
            <a:r>
              <a:rPr lang="en-US" dirty="0"/>
              <a:t>What does the tool look like?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5D6E8C-90AB-43B0-899A-A2A23F7FA51D}"/>
              </a:ext>
            </a:extLst>
          </p:cNvPr>
          <p:cNvSpPr txBox="1">
            <a:spLocks/>
          </p:cNvSpPr>
          <p:nvPr/>
        </p:nvSpPr>
        <p:spPr>
          <a:xfrm>
            <a:off x="937041" y="1987099"/>
            <a:ext cx="5551462" cy="604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rgbClr val="232323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Users interact with several sheets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37ECB2-06ED-4027-BC00-84F38AD50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02" r="66598" b="6770"/>
          <a:stretch/>
        </p:blipFill>
        <p:spPr>
          <a:xfrm>
            <a:off x="49339" y="2591620"/>
            <a:ext cx="6305116" cy="3707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74507D-5CD5-4FBA-AC5A-8C07ED6A2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" t="20928" r="73325" b="6495"/>
          <a:stretch/>
        </p:blipFill>
        <p:spPr>
          <a:xfrm>
            <a:off x="6488503" y="2245776"/>
            <a:ext cx="5531900" cy="43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0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5A48C6-8589-4A71-8088-0784B970CF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03" r="56933" b="6769"/>
          <a:stretch/>
        </p:blipFill>
        <p:spPr>
          <a:xfrm>
            <a:off x="90821" y="2568681"/>
            <a:ext cx="5608192" cy="307805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7528" y="1351574"/>
            <a:ext cx="4771485" cy="842986"/>
          </a:xfrm>
        </p:spPr>
        <p:txBody>
          <a:bodyPr>
            <a:noAutofit/>
          </a:bodyPr>
          <a:lstStyle/>
          <a:p>
            <a:r>
              <a:rPr lang="en-US" sz="2800" dirty="0"/>
              <a:t>Provide required inputs </a:t>
            </a:r>
            <a:br>
              <a:rPr lang="en-US" sz="2800" dirty="0"/>
            </a:br>
            <a:r>
              <a:rPr lang="en-US" sz="2800" dirty="0"/>
              <a:t>into several sheets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E3D635-90FF-4289-A2D2-78904136AE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852" r="67680" b="31176"/>
          <a:stretch/>
        </p:blipFill>
        <p:spPr>
          <a:xfrm>
            <a:off x="5800504" y="4173102"/>
            <a:ext cx="6330536" cy="25325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0560A2-F18C-4DF4-ACB2-469E9D2F1C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23127" r="67474" b="26034"/>
          <a:stretch/>
        </p:blipFill>
        <p:spPr>
          <a:xfrm>
            <a:off x="5800503" y="1351574"/>
            <a:ext cx="6269577" cy="275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4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26397-A231-4F45-86D3-D4B56DFDC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032" y="1093508"/>
            <a:ext cx="3359560" cy="1820026"/>
          </a:xfrm>
        </p:spPr>
        <p:txBody>
          <a:bodyPr>
            <a:normAutofit/>
          </a:bodyPr>
          <a:lstStyle/>
          <a:p>
            <a:r>
              <a:rPr lang="en-US" sz="2800" dirty="0"/>
              <a:t>Review the </a:t>
            </a:r>
            <a:br>
              <a:rPr lang="en-US" sz="2800" dirty="0"/>
            </a:br>
            <a:r>
              <a:rPr lang="en-US" sz="2800" dirty="0"/>
              <a:t>outputs and make </a:t>
            </a:r>
            <a:br>
              <a:rPr lang="en-US" sz="2800" dirty="0"/>
            </a:br>
            <a:r>
              <a:rPr lang="en-US" sz="2800" dirty="0"/>
              <a:t>adjustments as necessary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CB247-16DE-4A7B-8BC4-38845D2D4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51" r="76447" b="6495"/>
          <a:stretch/>
        </p:blipFill>
        <p:spPr>
          <a:xfrm>
            <a:off x="166374" y="2913534"/>
            <a:ext cx="4107976" cy="3465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CEAA4-48DC-4162-A95C-64CD730EE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26" r="50000" b="6495"/>
          <a:stretch/>
        </p:blipFill>
        <p:spPr>
          <a:xfrm>
            <a:off x="4342592" y="1144878"/>
            <a:ext cx="7808312" cy="2946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09D9B1-0B3A-4FD1-9CF1-75C07C0D66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311" r="50000" b="6771"/>
          <a:stretch/>
        </p:blipFill>
        <p:spPr>
          <a:xfrm>
            <a:off x="4345622" y="4204550"/>
            <a:ext cx="7808311" cy="25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24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HRH2030">
      <a:dk1>
        <a:srgbClr val="002F6C"/>
      </a:dk1>
      <a:lt1>
        <a:srgbClr val="FFFFFF"/>
      </a:lt1>
      <a:dk2>
        <a:srgbClr val="002F6C"/>
      </a:dk2>
      <a:lt2>
        <a:srgbClr val="FFFFFF"/>
      </a:lt2>
      <a:accent1>
        <a:srgbClr val="002F6C"/>
      </a:accent1>
      <a:accent2>
        <a:srgbClr val="0067B9"/>
      </a:accent2>
      <a:accent3>
        <a:srgbClr val="A7C6ED"/>
      </a:accent3>
      <a:accent4>
        <a:srgbClr val="6C6463"/>
      </a:accent4>
      <a:accent5>
        <a:srgbClr val="CFCDC9"/>
      </a:accent5>
      <a:accent6>
        <a:srgbClr val="0067B9"/>
      </a:accent6>
      <a:hlink>
        <a:srgbClr val="0067B9"/>
      </a:hlink>
      <a:folHlink>
        <a:srgbClr val="A7C6ED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8DDAC17-D5BF-49FA-B3C9-ACDC40843A72}" vid="{33D9670B-8787-444E-AAF3-335B35E688E4}"/>
    </a:ext>
  </a:extLst>
</a:theme>
</file>

<file path=ppt/theme/theme2.xml><?xml version="1.0" encoding="utf-8"?>
<a:theme xmlns:a="http://schemas.openxmlformats.org/drawingml/2006/main" name="ICAP Power Point Template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Communications" ma:contentTypeID="0x010100ADC8C9B4438F49D88D7FB1BC47D5DB7C10001A2F75F21BD9BC4F9B39A4E5AE55B113" ma:contentTypeVersion="36" ma:contentTypeDescription="Project Communications" ma:contentTypeScope="" ma:versionID="ce33d061de230ad93501c6d4663fa12b">
  <xsd:schema xmlns:xsd="http://www.w3.org/2001/XMLSchema" xmlns:xs="http://www.w3.org/2001/XMLSchema" xmlns:p="http://schemas.microsoft.com/office/2006/metadata/properties" xmlns:ns3="d57bc55e-17e6-40b3-91ab-72d1cbf7638d" targetNamespace="http://schemas.microsoft.com/office/2006/metadata/properties" ma:root="true" ma:fieldsID="4da4d53e97b400868cf80eecefd3ce1b" ns3:_="">
    <xsd:import namespace="d57bc55e-17e6-40b3-91ab-72d1cbf7638d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3:p92221e2f7854406845ac60820df7ed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bc55e-17e6-40b3-91ab-72d1cbf7638d" elementFormDefault="qualified">
    <xsd:import namespace="http://schemas.microsoft.com/office/2006/documentManagement/types"/>
    <xsd:import namespace="http://schemas.microsoft.com/office/infopath/2007/PartnerControls"/>
    <xsd:element name="TaxCatchAll" ma:index="4" nillable="true" ma:displayName="Taxonomy Catch All Column" ma:hidden="true" ma:list="{c8e0dfc7-fb8b-44e3-a093-545b626789eb}" ma:internalName="TaxCatchAll" ma:showField="CatchAllData" ma:web="d57bc55e-17e6-40b3-91ab-72d1cbf763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92221e2f7854406845ac60820df7ed7" ma:index="5" nillable="true" ma:taxonomy="true" ma:internalName="p92221e2f7854406845ac60820df7ed7" ma:taxonomyFieldName="ProjectDocumentType" ma:displayName="Project Document Type" ma:fieldId="{992221e2-f785-4406-845a-c60820df7ed7}" ma:sspId="28f09d94-fb0a-4d62-82b4-92c7f60c03ad" ma:termSetId="d8a5acf7-091c-4877-b363-b3708ae0704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PolicyDirtyBag xmlns="microsoft.office.server.policy.changes">
  <Microsoft.Office.RecordsManagement.PolicyFeatures.Expiration op="Delete"/>
</PolicyDirtyBag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92221e2f7854406845ac60820df7ed7 xmlns="d57bc55e-17e6-40b3-91ab-72d1cbf7638d">
      <Terms xmlns="http://schemas.microsoft.com/office/infopath/2007/PartnerControls"/>
    </p92221e2f7854406845ac60820df7ed7>
    <TaxCatchAll xmlns="d57bc55e-17e6-40b3-91ab-72d1cbf7638d"/>
  </documentManagement>
</p:properties>
</file>

<file path=customXml/item5.xml><?xml version="1.0" encoding="utf-8"?>
<?mso-contentType ?>
<SharedContentType xmlns="Microsoft.SharePoint.Taxonomy.ContentTypeSync" SourceId="28f09d94-fb0a-4d62-82b4-92c7f60c03ad" ContentTypeId="0x010100ADC8C9B4438F49D88D7FB1BC47D5DB7C10" PreviousValue="false"/>
</file>

<file path=customXml/item6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832D0E10-FCBD-42D2-A812-82AB86D4DE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7bc55e-17e6-40b3-91ab-72d1cbf763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788FD6-B572-4BBB-9104-15399BA7FD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976824-8783-4437-8B74-42C1976520DC}">
  <ds:schemaRefs>
    <ds:schemaRef ds:uri="microsoft.office.server.policy.changes"/>
  </ds:schemaRefs>
</ds:datastoreItem>
</file>

<file path=customXml/itemProps4.xml><?xml version="1.0" encoding="utf-8"?>
<ds:datastoreItem xmlns:ds="http://schemas.openxmlformats.org/officeDocument/2006/customXml" ds:itemID="{833540E5-E24A-407F-9AB4-07447E1AFB65}">
  <ds:schemaRefs>
    <ds:schemaRef ds:uri="d57bc55e-17e6-40b3-91ab-72d1cbf7638d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B4EE0DBE-F431-496F-B378-630BF8A92B5F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226D84AE-6423-4BF7-98A3-089724550CB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Template_PEPFAR_4.26.16</Template>
  <TotalTime>4151</TotalTime>
  <Words>935</Words>
  <Application>Microsoft Office PowerPoint</Application>
  <PresentationFormat>Widescreen</PresentationFormat>
  <Paragraphs>97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Garamond</vt:lpstr>
      <vt:lpstr>Gill Sans MT</vt:lpstr>
      <vt:lpstr>Trade Gothic LT Std Bold</vt:lpstr>
      <vt:lpstr>Wingdings</vt:lpstr>
      <vt:lpstr>Wingdings 3</vt:lpstr>
      <vt:lpstr>Integral</vt:lpstr>
      <vt:lpstr>ICAP Power Point Template 2015</vt:lpstr>
      <vt:lpstr>Optimizing Human Resources in the  Context of DSD: An interactive tool for HIV clinic and program managers</vt:lpstr>
      <vt:lpstr>Optimizing Human Resources in the Context of DSD: An interactive tool for HIV clinic and program managers</vt:lpstr>
      <vt:lpstr>Activity objective</vt:lpstr>
      <vt:lpstr>Tool functionality</vt:lpstr>
      <vt:lpstr>Tool development</vt:lpstr>
      <vt:lpstr>How does the tool work?</vt:lpstr>
      <vt:lpstr>What does the tool look like? </vt:lpstr>
      <vt:lpstr>Provide required inputs  into several sheets</vt:lpstr>
      <vt:lpstr>Review the  outputs and make  adjustments as necessary</vt:lpstr>
      <vt:lpstr>Target audience for the tool</vt:lpstr>
      <vt:lpstr>“This tool is going to help us a lot in task shifting. During the national DSD model training, they said we needed to carry out task shifting but we were not told how to do this....”</vt:lpstr>
      <vt:lpstr>Limitations of the tool</vt:lpstr>
      <vt:lpstr>Acknowledgements</vt:lpstr>
      <vt:lpstr>Tool can be accessed at: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Lorien Walsh</dc:creator>
  <cp:lastModifiedBy>Samson Kironde</cp:lastModifiedBy>
  <cp:revision>426</cp:revision>
  <cp:lastPrinted>2018-06-12T20:42:08Z</cp:lastPrinted>
  <dcterms:created xsi:type="dcterms:W3CDTF">2016-05-09T18:54:21Z</dcterms:created>
  <dcterms:modified xsi:type="dcterms:W3CDTF">2018-07-23T06:42:29Z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0x010100ADC8C9B4438F49D88D7FB1BC47D5DB7C10001A2F75F21BD9BC4F9B39A4E5AE55B113</vt:lpwstr>
  </property>
</Properties>
</file>